
<file path=[Content_Types].xml><?xml version="1.0" encoding="utf-8"?>
<Types xmlns="http://schemas.openxmlformats.org/package/2006/content-types">
  <Default Extension="png" ContentType="image/png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7" r:id="rId3"/>
    <p:sldId id="258" r:id="rId5"/>
    <p:sldId id="256" r:id="rId6"/>
  </p:sldIdLst>
  <p:sldSz cx="6858000" cy="9902825"/>
  <p:notesSz cx="7104380" cy="10234930"/>
  <p:custDataLst>
    <p:tags r:id="rId10"/>
  </p:custDataLst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6" userDrawn="1">
          <p15:clr>
            <a:srgbClr val="A4A3A4"/>
          </p15:clr>
        </p15:guide>
        <p15:guide id="2" pos="279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EB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987"/>
    <p:restoredTop sz="94660"/>
  </p:normalViewPr>
  <p:slideViewPr>
    <p:cSldViewPr snapToGrid="0" showGuides="1">
      <p:cViewPr>
        <p:scale>
          <a:sx n="100" d="100"/>
          <a:sy n="100" d="100"/>
        </p:scale>
        <p:origin x="1651" y="-278"/>
      </p:cViewPr>
      <p:guideLst>
        <p:guide orient="horz" pos="2136"/>
        <p:guide pos="279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5" cy="72005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tableStyles" Target="tableStyles.xml"/><Relationship Id="rId8" Type="http://schemas.openxmlformats.org/officeDocument/2006/relationships/viewProps" Target="viewProps.xml"/><Relationship Id="rId7" Type="http://schemas.openxmlformats.org/officeDocument/2006/relationships/presProps" Target="presProps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0" Type="http://schemas.openxmlformats.org/officeDocument/2006/relationships/tags" Target="tags/tag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 noProof="1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 noProof="1">
                <a:latin typeface="Calibri" panose="020F050202020403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47956AF-1580-4F74-BD1C-89F6E614F43A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2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2037" cy="34544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053" name="备注占位符 4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711200" y="4926013"/>
            <a:ext cx="5683250" cy="40290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 noProof="1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3" cy="512763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p>
            <a:pPr lvl="0" algn="r" eaLnBrk="1" hangingPunct="1">
              <a:buNone/>
            </a:pPr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2355850" y="1279525"/>
            <a:ext cx="2392363" cy="3454400"/>
          </a:xfrm>
          <a:ln>
            <a:miter lim="800000"/>
          </a:ln>
        </p:spPr>
      </p:sp>
      <p:sp>
        <p:nvSpPr>
          <p:cNvPr id="4099" name="文本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p>
            <a:pPr lvl="0" eaLnBrk="1" hangingPunct="1"/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57250" y="1620798"/>
            <a:ext cx="5143500" cy="344792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57250" y="5201683"/>
            <a:ext cx="5143500" cy="23910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63FF13F2-3C7C-4486-9498-129897108916}" type="datetimeFigureOut">
              <a:rPr kumimoji="0" lang="zh-CN" altLang="en-US" sz="9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9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9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63FF13F2-3C7C-4486-9498-129897108916}" type="datetimeFigureOut">
              <a:rPr kumimoji="0" lang="zh-CN" altLang="en-US" sz="9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9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9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916" y="2469023"/>
            <a:ext cx="5915025" cy="411962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67916" y="6627618"/>
            <a:ext cx="5915025" cy="2166412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63FF13F2-3C7C-4486-9498-129897108916}" type="datetimeFigureOut">
              <a:rPr kumimoji="0" lang="zh-CN" altLang="en-US" sz="9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9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9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71488" y="2636375"/>
            <a:ext cx="2914650" cy="628374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3471863" y="2636375"/>
            <a:ext cx="2914650" cy="628374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63FF13F2-3C7C-4486-9498-129897108916}" type="datetimeFigureOut">
              <a:rPr kumimoji="0" lang="zh-CN" altLang="en-US" sz="9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9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9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72381" y="527275"/>
            <a:ext cx="5915025" cy="1914238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67560" y="2568233"/>
            <a:ext cx="2741385" cy="1189807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67560" y="3849059"/>
            <a:ext cx="2741385" cy="5089399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3519528" y="2568233"/>
            <a:ext cx="2754887" cy="1189807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3519528" y="3849059"/>
            <a:ext cx="2754887" cy="5089399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63FF13F2-3C7C-4486-9498-129897108916}" type="datetimeFigureOut">
              <a:rPr kumimoji="0" lang="zh-CN" altLang="en-US" sz="9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9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9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63FF13F2-3C7C-4486-9498-129897108916}" type="datetimeFigureOut">
              <a:rPr kumimoji="0" lang="zh-CN" altLang="en-US" sz="9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9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9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63FF13F2-3C7C-4486-9498-129897108916}" type="datetimeFigureOut">
              <a:rPr kumimoji="0" lang="zh-CN" altLang="en-US" sz="9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9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9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72381" y="660240"/>
            <a:ext cx="2343009" cy="231084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915543" y="660241"/>
            <a:ext cx="3471863" cy="7803670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685800" rtl="0" eaLnBrk="0" fontAlgn="base" latinLnBrk="0" hangingPunct="0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72381" y="2971080"/>
            <a:ext cx="2343009" cy="5504293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63FF13F2-3C7C-4486-9498-129897108916}" type="datetimeFigureOut">
              <a:rPr kumimoji="0" lang="zh-CN" altLang="en-US" sz="9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9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9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4907756" y="527275"/>
            <a:ext cx="1478756" cy="8392843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71488" y="527275"/>
            <a:ext cx="4350544" cy="8392843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63FF13F2-3C7C-4486-9498-129897108916}" type="datetimeFigureOut">
              <a:rPr kumimoji="0" lang="zh-CN" altLang="en-US" sz="9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9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9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71488" y="527275"/>
            <a:ext cx="5915025" cy="839284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63FF13F2-3C7C-4486-9498-129897108916}" type="datetimeFigureOut">
              <a:rPr kumimoji="0" lang="zh-CN" altLang="en-US" sz="9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9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9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>
          <a:xfrm>
            <a:off x="471488" y="2636838"/>
            <a:ext cx="5915025" cy="62833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en-US" altLang="en-US" dirty="0"/>
              <a:t>单击此处编辑母版文本样式</a:t>
            </a:r>
            <a:endParaRPr lang="en-US" altLang="en-US" dirty="0"/>
          </a:p>
          <a:p>
            <a:pPr lvl="1"/>
            <a:r>
              <a:rPr lang="en-US" altLang="en-US" dirty="0"/>
              <a:t>第二级</a:t>
            </a:r>
            <a:endParaRPr lang="en-US" altLang="en-US" dirty="0"/>
          </a:p>
          <a:p>
            <a:pPr lvl="2"/>
            <a:r>
              <a:rPr lang="en-US" altLang="en-US" dirty="0"/>
              <a:t>第三级</a:t>
            </a:r>
            <a:endParaRPr lang="en-US" altLang="en-US" dirty="0"/>
          </a:p>
          <a:p>
            <a:pPr lvl="3"/>
            <a:r>
              <a:rPr lang="en-US" altLang="en-US" dirty="0"/>
              <a:t>第四级</a:t>
            </a:r>
            <a:endParaRPr lang="en-US" altLang="en-US" dirty="0"/>
          </a:p>
          <a:p>
            <a:pPr lvl="4"/>
            <a:r>
              <a:rPr lang="en-US" altLang="en-US" dirty="0"/>
              <a:t>第五级</a:t>
            </a:r>
            <a:endParaRPr lang="en-US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71488" y="9178925"/>
            <a:ext cx="1543050" cy="527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buFont typeface="Arial" panose="020B0604020202020204" pitchFamily="34" charset="0"/>
              <a:buNone/>
              <a:defRPr sz="9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63FF13F2-3C7C-4486-9498-129897108916}" type="datetimeFigureOut">
              <a:rPr kumimoji="0" lang="zh-CN" altLang="en-US" sz="9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9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2271713" y="9178925"/>
            <a:ext cx="2314575" cy="527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buFont typeface="Arial" panose="020B0604020202020204" pitchFamily="34" charset="0"/>
              <a:buNone/>
              <a:defRPr sz="9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9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4843463" y="9178925"/>
            <a:ext cx="1543050" cy="52705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900">
                <a:solidFill>
                  <a:srgbClr val="898989"/>
                </a:solidFill>
              </a:defRPr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tags" Target="../tags/tag2.xml"/><Relationship Id="rId8" Type="http://schemas.openxmlformats.org/officeDocument/2006/relationships/image" Target="../media/image7.png"/><Relationship Id="rId7" Type="http://schemas.openxmlformats.org/officeDocument/2006/relationships/image" Target="../media/image6.png"/><Relationship Id="rId6" Type="http://schemas.openxmlformats.org/officeDocument/2006/relationships/tags" Target="../tags/tag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4" Type="http://schemas.openxmlformats.org/officeDocument/2006/relationships/notesSlide" Target="../notesSlides/notesSlide1.xml"/><Relationship Id="rId13" Type="http://schemas.openxmlformats.org/officeDocument/2006/relationships/slideLayout" Target="../slideLayouts/slideLayout2.xml"/><Relationship Id="rId12" Type="http://schemas.openxmlformats.org/officeDocument/2006/relationships/image" Target="../media/image9.png"/><Relationship Id="rId11" Type="http://schemas.openxmlformats.org/officeDocument/2006/relationships/tags" Target="../tags/tag3.xml"/><Relationship Id="rId10" Type="http://schemas.openxmlformats.org/officeDocument/2006/relationships/image" Target="../media/image8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16.jpeg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tags" Target="../tags/tag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36" name="表格 35"/>
          <p:cNvGraphicFramePr/>
          <p:nvPr/>
        </p:nvGraphicFramePr>
        <p:xfrm>
          <a:off x="3205163" y="4054475"/>
          <a:ext cx="3543300" cy="50895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43300"/>
              </a:tblGrid>
              <a:tr h="31619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1300"/>
                        <a:t>Cabinet details</a:t>
                      </a:r>
                      <a:endParaRPr lang="en-US" altLang="zh-CN" sz="1300"/>
                    </a:p>
                  </a:txBody>
                  <a:tcPr marT="45714" marB="45714">
                    <a:solidFill>
                      <a:srgbClr val="0070C0"/>
                    </a:solidFill>
                  </a:tcPr>
                </a:tc>
              </a:tr>
              <a:tr h="4773334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 altLang="zh-CN" sz="1300" dirty="0"/>
                    </a:p>
                  </a:txBody>
                  <a:tcPr marT="45714" marB="45714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表格 6"/>
          <p:cNvGraphicFramePr/>
          <p:nvPr/>
        </p:nvGraphicFramePr>
        <p:xfrm>
          <a:off x="49213" y="4054475"/>
          <a:ext cx="2962275" cy="51085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62275"/>
              </a:tblGrid>
              <a:tr h="31174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1300"/>
                        <a:t>Standard</a:t>
                      </a:r>
                      <a:endParaRPr lang="zh-CN" altLang="en-US" sz="130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 marL="91460" marR="91460" marT="45714" marB="45714">
                    <a:solidFill>
                      <a:srgbClr val="0070C0"/>
                    </a:solidFill>
                  </a:tcPr>
                </a:tc>
              </a:tr>
              <a:tr h="37015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900"/>
                        <a:t>Comply with ANSI/EIA RS-310-D, DIN41497 part 1, IEC297-2, DIN41494 part 7, GBIT3047.2-92 standard.</a:t>
                      </a:r>
                      <a:endParaRPr lang="zh-CN" altLang="en-US" sz="900"/>
                    </a:p>
                  </a:txBody>
                  <a:tcPr marL="91460" marR="91460" marT="45714" marB="45714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0031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1300" b="1">
                          <a:solidFill>
                            <a:schemeClr val="lt1"/>
                          </a:solidFill>
                        </a:rPr>
                        <a:t>Feature</a:t>
                      </a:r>
                      <a:endParaRPr lang="en-US" altLang="zh-CN" sz="1300"/>
                    </a:p>
                  </a:txBody>
                  <a:tcPr marL="91460" marR="91460" marT="45714" marB="45714">
                    <a:solidFill>
                      <a:srgbClr val="0070C0"/>
                    </a:solidFill>
                  </a:tcPr>
                </a:tc>
              </a:tr>
              <a:tr h="23174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900"/>
                        <a:t>19 inch standard</a:t>
                      </a:r>
                      <a:r>
                        <a:rPr lang="en-US" altLang="zh-CN" sz="900"/>
                        <a:t>;</a:t>
                      </a:r>
                      <a:endParaRPr lang="en-US" altLang="zh-CN" sz="900"/>
                    </a:p>
                  </a:txBody>
                  <a:tcPr marL="91460" marR="91460" marT="45714" marB="45714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3174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900"/>
                        <a:t>Removable Side Panels</a:t>
                      </a:r>
                      <a:r>
                        <a:rPr lang="en-US" altLang="zh-CN" sz="900"/>
                        <a:t>, side locks optional;</a:t>
                      </a:r>
                      <a:endParaRPr lang="en-US" altLang="zh-CN" sz="900"/>
                    </a:p>
                  </a:txBody>
                  <a:tcPr marL="91460" marR="91460" marT="45714" marB="45714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7079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900"/>
                        <a:t>Knock off hole for entering cable on both top cover, bottom panel,real panel</a:t>
                      </a:r>
                      <a:endParaRPr lang="en-US" altLang="zh-CN" sz="900"/>
                    </a:p>
                  </a:txBody>
                  <a:tcPr marL="91460" marR="91460" marT="45714" marB="45714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3174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900"/>
                        <a:t>Turning angle of front door is over 180 degrees</a:t>
                      </a:r>
                      <a:endParaRPr lang="en-US" altLang="zh-CN" sz="900"/>
                    </a:p>
                  </a:txBody>
                  <a:tcPr marL="91460" marR="91460" marT="45714" marB="45714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3111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900"/>
                        <a:t>Easy mounting installation</a:t>
                      </a:r>
                      <a:endParaRPr lang="en-US" altLang="zh-CN" sz="900"/>
                    </a:p>
                  </a:txBody>
                  <a:tcPr marL="91460" marR="91460" marT="45714" marB="45714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31746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altLang="zh-CN" sz="900"/>
                        <a:t>Unassembled package saving shipping space</a:t>
                      </a:r>
                      <a:endParaRPr lang="en-US" altLang="zh-CN" sz="900"/>
                    </a:p>
                  </a:txBody>
                  <a:tcPr marL="91460" marR="91460" marT="45714" marB="45714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34286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altLang="zh-CN" sz="900" dirty="0"/>
                        <a:t>fans, shelf, PDU are optional</a:t>
                      </a:r>
                      <a:endParaRPr lang="en-US" altLang="zh-CN" sz="900" dirty="0"/>
                    </a:p>
                  </a:txBody>
                  <a:tcPr marL="91460" marR="91460" marT="45714" marB="45714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0095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1300" b="1">
                          <a:solidFill>
                            <a:schemeClr val="lt1"/>
                          </a:solidFill>
                        </a:rPr>
                        <a:t>Loading Capacity</a:t>
                      </a:r>
                      <a:endParaRPr lang="en-US" altLang="zh-CN" sz="1300"/>
                    </a:p>
                  </a:txBody>
                  <a:tcPr marL="91460" marR="91460" marT="45714" marB="45714">
                    <a:solidFill>
                      <a:srgbClr val="0070C0"/>
                    </a:solidFill>
                  </a:tcPr>
                </a:tc>
              </a:tr>
              <a:tr h="23174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900" dirty="0">
                          <a:sym typeface="+mn-ea"/>
                        </a:rPr>
                        <a:t>60KG</a:t>
                      </a:r>
                      <a:endParaRPr lang="en-US" altLang="zh-CN" sz="900" dirty="0">
                        <a:sym typeface="+mn-ea"/>
                      </a:endParaRPr>
                    </a:p>
                  </a:txBody>
                  <a:tcPr marL="91460" marR="91460" marT="45714" marB="45714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0158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1300" b="1">
                          <a:solidFill>
                            <a:schemeClr val="lt1"/>
                          </a:solidFill>
                        </a:rPr>
                        <a:t>Degree of Protection</a:t>
                      </a:r>
                      <a:endParaRPr lang="en-US" altLang="zh-CN" sz="1300"/>
                    </a:p>
                  </a:txBody>
                  <a:tcPr marL="91460" marR="91460" marT="45714" marB="45714">
                    <a:solidFill>
                      <a:srgbClr val="0070C0"/>
                    </a:solidFill>
                  </a:tcPr>
                </a:tc>
              </a:tr>
              <a:tr h="23174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900"/>
                        <a:t>IP20</a:t>
                      </a:r>
                      <a:endParaRPr lang="en-US" altLang="zh-CN" sz="900"/>
                    </a:p>
                  </a:txBody>
                  <a:tcPr marL="91460" marR="91460" marT="45714" marB="45714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0158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1300" b="1">
                          <a:solidFill>
                            <a:schemeClr val="lt1"/>
                          </a:solidFill>
                        </a:rPr>
                        <a:t>Material</a:t>
                      </a:r>
                      <a:endParaRPr lang="en-US" altLang="zh-CN" sz="1300"/>
                    </a:p>
                  </a:txBody>
                  <a:tcPr marL="91460" marR="91460" marT="45714" marB="45714">
                    <a:solidFill>
                      <a:srgbClr val="0070C0"/>
                    </a:solidFill>
                  </a:tcPr>
                </a:tc>
              </a:tr>
              <a:tr h="23111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900" dirty="0"/>
                        <a:t>SPCC Cold Rolled Steel</a:t>
                      </a:r>
                      <a:endParaRPr lang="en-US" altLang="zh-CN" sz="900" dirty="0"/>
                    </a:p>
                  </a:txBody>
                  <a:tcPr marL="91460" marR="91460" marT="45714" marB="45714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3174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900"/>
                        <a:t>Thickness:1.0mm-0.8mm-0.6mm</a:t>
                      </a:r>
                      <a:endParaRPr lang="en-US" altLang="zh-CN" sz="900"/>
                    </a:p>
                  </a:txBody>
                  <a:tcPr marL="91460" marR="91460" marT="45714" marB="45714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00953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300" b="1">
                          <a:solidFill>
                            <a:schemeClr val="lt1"/>
                          </a:solidFill>
                        </a:rPr>
                        <a:t>Surface Finish:</a:t>
                      </a:r>
                      <a:endParaRPr lang="zh-CN" altLang="en-US" sz="1300" b="1">
                        <a:solidFill>
                          <a:schemeClr val="lt1"/>
                        </a:solidFill>
                      </a:endParaRPr>
                    </a:p>
                  </a:txBody>
                  <a:tcPr marL="91460" marR="91460" marT="45714" marB="45714">
                    <a:solidFill>
                      <a:srgbClr val="0070C0"/>
                    </a:solidFill>
                  </a:tcPr>
                </a:tc>
              </a:tr>
              <a:tr h="231746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altLang="zh-CN" sz="900" dirty="0"/>
                        <a:t>Powder coating</a:t>
                      </a:r>
                      <a:endParaRPr lang="en-US" altLang="zh-CN" sz="1300" b="1" dirty="0">
                        <a:solidFill>
                          <a:schemeClr val="lt1"/>
                        </a:solidFill>
                      </a:endParaRPr>
                    </a:p>
                  </a:txBody>
                  <a:tcPr marL="91460" marR="91460" marT="45714" marB="45714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124" name="文本框 29"/>
          <p:cNvSpPr txBox="1"/>
          <p:nvPr/>
        </p:nvSpPr>
        <p:spPr>
          <a:xfrm>
            <a:off x="3463925" y="7048500"/>
            <a:ext cx="1273175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171450" indent="-171450" algn="l" defTabSz="685800" rtl="0" eaLnBrk="0" fontAlgn="base" hangingPunct="0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914400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900" b="1" dirty="0"/>
              <a:t>Removable side panels</a:t>
            </a:r>
            <a:endParaRPr lang="en-US" altLang="zh-CN" sz="900" b="1" dirty="0"/>
          </a:p>
          <a:p>
            <a:pPr marL="0" lvl="0" indent="0" defTabSz="914400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900" b="1" dirty="0"/>
              <a:t>(Side lock optional)</a:t>
            </a:r>
            <a:endParaRPr lang="en-US" altLang="zh-CN" sz="900" b="1" dirty="0"/>
          </a:p>
        </p:txBody>
      </p:sp>
      <p:sp>
        <p:nvSpPr>
          <p:cNvPr id="3125" name="文本框 30"/>
          <p:cNvSpPr txBox="1"/>
          <p:nvPr/>
        </p:nvSpPr>
        <p:spPr>
          <a:xfrm>
            <a:off x="5095875" y="7048500"/>
            <a:ext cx="1557338" cy="2301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171450" indent="-171450" algn="l" defTabSz="685800" rtl="0" eaLnBrk="0" fontAlgn="base" hangingPunct="0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defTabSz="914400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900" b="1" dirty="0"/>
              <a:t>Cable entrance on rear panel</a:t>
            </a:r>
            <a:endParaRPr lang="en-US" altLang="zh-CN" sz="900" b="1" dirty="0"/>
          </a:p>
        </p:txBody>
      </p:sp>
      <p:sp>
        <p:nvSpPr>
          <p:cNvPr id="3126" name="文本框 31"/>
          <p:cNvSpPr txBox="1"/>
          <p:nvPr/>
        </p:nvSpPr>
        <p:spPr>
          <a:xfrm>
            <a:off x="5216525" y="8594725"/>
            <a:ext cx="1531938" cy="508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171450" indent="-171450" algn="l" defTabSz="685800" rtl="0" eaLnBrk="0" fontAlgn="base" hangingPunct="0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914400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900" b="1" dirty="0"/>
              <a:t>Zinc plated mounting profile with U mark</a:t>
            </a:r>
            <a:endParaRPr lang="en-US" altLang="zh-CN" sz="900" b="1" dirty="0"/>
          </a:p>
          <a:p>
            <a:pPr marL="0" lvl="0" indent="0" defTabSz="914400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900" b="1" dirty="0"/>
              <a:t>(Ground wire optional)</a:t>
            </a:r>
            <a:endParaRPr lang="en-US" altLang="zh-CN" sz="900" b="1" dirty="0"/>
          </a:p>
        </p:txBody>
      </p:sp>
      <p:sp>
        <p:nvSpPr>
          <p:cNvPr id="3127" name="文本框 32"/>
          <p:cNvSpPr txBox="1"/>
          <p:nvPr/>
        </p:nvSpPr>
        <p:spPr>
          <a:xfrm>
            <a:off x="3375025" y="8585200"/>
            <a:ext cx="1532890" cy="2298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171450" indent="-171450" algn="l" defTabSz="685800" rtl="0" eaLnBrk="0" fontAlgn="base" hangingPunct="0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914400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900" b="1" dirty="0"/>
              <a:t>Front tempered glass door</a:t>
            </a:r>
            <a:endParaRPr lang="en-US" altLang="zh-CN" sz="900" b="1" dirty="0"/>
          </a:p>
        </p:txBody>
      </p:sp>
      <p:sp>
        <p:nvSpPr>
          <p:cNvPr id="3128" name="文本框 33"/>
          <p:cNvSpPr txBox="1"/>
          <p:nvPr/>
        </p:nvSpPr>
        <p:spPr>
          <a:xfrm>
            <a:off x="5562600" y="5629910"/>
            <a:ext cx="751205" cy="2298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171450" indent="-171450" algn="l" defTabSz="685800" rtl="0" eaLnBrk="0" fontAlgn="base" hangingPunct="0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914400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900" b="1" dirty="0"/>
              <a:t>Bottom</a:t>
            </a:r>
            <a:endParaRPr lang="en-US" altLang="zh-CN" sz="900" b="1" dirty="0"/>
          </a:p>
        </p:txBody>
      </p:sp>
      <p:sp>
        <p:nvSpPr>
          <p:cNvPr id="3129" name="文本框 34"/>
          <p:cNvSpPr txBox="1"/>
          <p:nvPr/>
        </p:nvSpPr>
        <p:spPr>
          <a:xfrm>
            <a:off x="3540125" y="5629275"/>
            <a:ext cx="990600" cy="2301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171450" indent="-171450" algn="l" defTabSz="685800" rtl="0" eaLnBrk="0" fontAlgn="base" hangingPunct="0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914400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900" b="1" dirty="0"/>
              <a:t>F</a:t>
            </a:r>
            <a:r>
              <a:rPr lang="zh-CN" altLang="en-US" sz="900" b="1" dirty="0"/>
              <a:t>an exhaust hole</a:t>
            </a:r>
            <a:endParaRPr lang="zh-CN" altLang="en-US" sz="900" b="1" dirty="0"/>
          </a:p>
        </p:txBody>
      </p:sp>
      <p:pic>
        <p:nvPicPr>
          <p:cNvPr id="3130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00413" y="4579938"/>
            <a:ext cx="1601787" cy="10493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 220"/>
          <p:cNvSpPr/>
          <p:nvPr/>
        </p:nvSpPr>
        <p:spPr>
          <a:xfrm>
            <a:off x="49526" y="188595"/>
            <a:ext cx="4756150" cy="295275"/>
          </a:xfrm>
          <a:prstGeom prst="homePlate">
            <a:avLst/>
          </a:prstGeom>
          <a:gradFill flip="none" rotWithShape="1">
            <a:gsLst>
              <a:gs pos="26000">
                <a:srgbClr val="0070C0"/>
              </a:gs>
              <a:gs pos="96000">
                <a:schemeClr val="accent5">
                  <a:lumMod val="40000"/>
                  <a:lumOff val="60000"/>
                </a:schemeClr>
              </a:gs>
            </a:gsLst>
            <a:lin ang="2700000" scaled="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1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  <a:sym typeface="+mn-ea"/>
              </a:rPr>
              <a:t>WB Single Section Wall Mounted Cabinets</a:t>
            </a: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134" name="图片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5650" y="4556125"/>
            <a:ext cx="1611313" cy="1073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" name="矩形 19"/>
          <p:cNvSpPr/>
          <p:nvPr/>
        </p:nvSpPr>
        <p:spPr>
          <a:xfrm>
            <a:off x="5075238" y="5919788"/>
            <a:ext cx="1565275" cy="10731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089525" y="4560888"/>
            <a:ext cx="1563688" cy="10731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317875" y="7481888"/>
            <a:ext cx="1584325" cy="10731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3317875" y="5918200"/>
            <a:ext cx="1563688" cy="10731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143" name="图片 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92713" y="4622800"/>
            <a:ext cx="1323975" cy="939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" name="矩形 33"/>
          <p:cNvSpPr/>
          <p:nvPr/>
        </p:nvSpPr>
        <p:spPr>
          <a:xfrm>
            <a:off x="5073650" y="7481888"/>
            <a:ext cx="1563688" cy="10731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145" name="图片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49938" y="7532688"/>
            <a:ext cx="741362" cy="987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47" name="图片 40"/>
          <p:cNvPicPr>
            <a:picLocks noChangeAspect="1"/>
          </p:cNvPicPr>
          <p:nvPr/>
        </p:nvPicPr>
        <p:blipFill>
          <a:blip r:embed="rId5"/>
          <a:srcRect l="3185" t="17671" r="22966" b="1344"/>
          <a:stretch>
            <a:fillRect/>
          </a:stretch>
        </p:blipFill>
        <p:spPr>
          <a:xfrm>
            <a:off x="5118100" y="7540625"/>
            <a:ext cx="687388" cy="971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" name="图片 12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5037455" y="5938520"/>
            <a:ext cx="1553845" cy="1031240"/>
          </a:xfrm>
          <a:prstGeom prst="rect">
            <a:avLst/>
          </a:prstGeom>
        </p:spPr>
      </p:pic>
      <p:sp>
        <p:nvSpPr>
          <p:cNvPr id="10" name="左箭头 9"/>
          <p:cNvSpPr/>
          <p:nvPr/>
        </p:nvSpPr>
        <p:spPr>
          <a:xfrm>
            <a:off x="6176328" y="6565900"/>
            <a:ext cx="217488" cy="762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左箭头 8"/>
          <p:cNvSpPr/>
          <p:nvPr/>
        </p:nvSpPr>
        <p:spPr>
          <a:xfrm>
            <a:off x="6176963" y="6303328"/>
            <a:ext cx="217488" cy="762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30630" y="1148715"/>
            <a:ext cx="4331970" cy="256921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3375025" y="7611745"/>
            <a:ext cx="1471930" cy="804545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12"/>
          <a:stretch>
            <a:fillRect/>
          </a:stretch>
        </p:blipFill>
        <p:spPr>
          <a:xfrm>
            <a:off x="3375025" y="6118225"/>
            <a:ext cx="1474470" cy="74295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文本框 12"/>
          <p:cNvSpPr txBox="1"/>
          <p:nvPr/>
        </p:nvSpPr>
        <p:spPr>
          <a:xfrm>
            <a:off x="730250" y="6391275"/>
            <a:ext cx="1316038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171450" indent="-171450" algn="l" defTabSz="685800" rtl="0" eaLnBrk="0" fontAlgn="base" hangingPunct="0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914400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1200" b="1" dirty="0"/>
              <a:t>      Front view</a:t>
            </a:r>
            <a:endParaRPr lang="en-US" altLang="zh-CN" sz="1200" b="1" dirty="0"/>
          </a:p>
          <a:p>
            <a:pPr marL="0" lvl="0" indent="0" defTabSz="914400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1200" b="1" dirty="0"/>
              <a:t>(Toughened glass)</a:t>
            </a:r>
            <a:endParaRPr lang="en-US" altLang="zh-CN" sz="1200" b="1" dirty="0"/>
          </a:p>
        </p:txBody>
      </p:sp>
      <p:sp>
        <p:nvSpPr>
          <p:cNvPr id="5123" name="文本框 13"/>
          <p:cNvSpPr txBox="1"/>
          <p:nvPr/>
        </p:nvSpPr>
        <p:spPr>
          <a:xfrm>
            <a:off x="2989263" y="6518275"/>
            <a:ext cx="900112" cy="2746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171450" indent="-171450" algn="l" defTabSz="685800" rtl="0" eaLnBrk="0" fontAlgn="base" hangingPunct="0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914400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1200" b="1" dirty="0"/>
              <a:t>Side view</a:t>
            </a:r>
            <a:endParaRPr lang="en-US" altLang="zh-CN" sz="1200" b="1" dirty="0"/>
          </a:p>
        </p:txBody>
      </p:sp>
      <p:sp>
        <p:nvSpPr>
          <p:cNvPr id="5124" name="文本框 14"/>
          <p:cNvSpPr txBox="1"/>
          <p:nvPr/>
        </p:nvSpPr>
        <p:spPr>
          <a:xfrm>
            <a:off x="2905125" y="9017000"/>
            <a:ext cx="814388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171450" indent="-171450" algn="l" defTabSz="685800" rtl="0" eaLnBrk="0" fontAlgn="base" hangingPunct="0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914400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1200" b="1" dirty="0"/>
              <a:t>Back view</a:t>
            </a:r>
            <a:endParaRPr lang="en-US" altLang="zh-CN" sz="1200" b="1" dirty="0"/>
          </a:p>
        </p:txBody>
      </p:sp>
      <p:sp>
        <p:nvSpPr>
          <p:cNvPr id="5125" name="文本框 15"/>
          <p:cNvSpPr txBox="1"/>
          <p:nvPr/>
        </p:nvSpPr>
        <p:spPr>
          <a:xfrm>
            <a:off x="5033963" y="9017000"/>
            <a:ext cx="74136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171450" indent="-171450" algn="l" defTabSz="685800" rtl="0" eaLnBrk="0" fontAlgn="base" hangingPunct="0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914400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1200" b="1" dirty="0"/>
              <a:t>Top view</a:t>
            </a:r>
            <a:endParaRPr lang="en-US" altLang="zh-CN" sz="1200" b="1" dirty="0"/>
          </a:p>
        </p:txBody>
      </p:sp>
      <p:sp>
        <p:nvSpPr>
          <p:cNvPr id="5126" name="文本框 17"/>
          <p:cNvSpPr txBox="1"/>
          <p:nvPr/>
        </p:nvSpPr>
        <p:spPr>
          <a:xfrm>
            <a:off x="5232400" y="6516688"/>
            <a:ext cx="895350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171450" indent="-171450" algn="l" defTabSz="685800" rtl="0" eaLnBrk="0" fontAlgn="base" hangingPunct="0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914400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1200" b="1" dirty="0"/>
              <a:t>Inside view</a:t>
            </a:r>
            <a:endParaRPr lang="en-US" altLang="zh-CN" sz="1200" b="1" dirty="0"/>
          </a:p>
        </p:txBody>
      </p:sp>
      <p:graphicFrame>
        <p:nvGraphicFramePr>
          <p:cNvPr id="19" name="表格 18"/>
          <p:cNvGraphicFramePr/>
          <p:nvPr/>
        </p:nvGraphicFramePr>
        <p:xfrm>
          <a:off x="50800" y="3806825"/>
          <a:ext cx="4629150" cy="3063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29150"/>
              </a:tblGrid>
              <a:tr h="30638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1300" dirty="0"/>
                        <a:t>Main dimension 9U 600*450*501mm</a:t>
                      </a:r>
                      <a:endParaRPr lang="en-US" altLang="zh-CN" sz="1300" dirty="0"/>
                    </a:p>
                  </a:txBody>
                  <a:tcPr marL="91427" marR="91427" marT="45673" marB="45673">
                    <a:solidFill>
                      <a:srgbClr val="0070C0"/>
                    </a:solidFill>
                  </a:tcPr>
                </a:tc>
              </a:tr>
            </a:tbl>
          </a:graphicData>
        </a:graphic>
      </p:graphicFrame>
      <p:sp>
        <p:nvSpPr>
          <p:cNvPr id="5" name=" 220"/>
          <p:cNvSpPr/>
          <p:nvPr/>
        </p:nvSpPr>
        <p:spPr>
          <a:xfrm>
            <a:off x="49526" y="188595"/>
            <a:ext cx="4756150" cy="295275"/>
          </a:xfrm>
          <a:prstGeom prst="homePlate">
            <a:avLst/>
          </a:prstGeom>
          <a:gradFill flip="none" rotWithShape="1">
            <a:gsLst>
              <a:gs pos="26000">
                <a:srgbClr val="0070C0"/>
              </a:gs>
              <a:gs pos="96000">
                <a:schemeClr val="accent5">
                  <a:lumMod val="40000"/>
                  <a:lumOff val="60000"/>
                </a:schemeClr>
              </a:gs>
            </a:gsLst>
            <a:lin ang="2700000" scaled="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1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  <a:sym typeface="+mn-ea"/>
              </a:rPr>
              <a:t>WB Single Section Wall Mounted Cabinets</a:t>
            </a: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134" name="图片 1" descr="Cabinet explosive view-新三代-门框无小孔"/>
          <p:cNvPicPr>
            <a:picLocks noChangeAspect="1"/>
          </p:cNvPicPr>
          <p:nvPr/>
        </p:nvPicPr>
        <p:blipFill>
          <a:blip r:embed="rId1"/>
          <a:srcRect l="4330" t="6207" r="6416" b="10345"/>
          <a:stretch>
            <a:fillRect/>
          </a:stretch>
        </p:blipFill>
        <p:spPr>
          <a:xfrm>
            <a:off x="1049338" y="609600"/>
            <a:ext cx="4702175" cy="3006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35" name="图片 3" descr="新三代-底部视图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088" y="7192963"/>
            <a:ext cx="2016125" cy="15097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36" name="图片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0063" y="4303713"/>
            <a:ext cx="2500312" cy="2298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37" name="图片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12988" y="7045325"/>
            <a:ext cx="2174875" cy="18049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38" name="图片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30475" y="4387850"/>
            <a:ext cx="1817688" cy="20589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39" name="图片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10063" y="7045325"/>
            <a:ext cx="2500312" cy="20304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40" name="文本框 14"/>
          <p:cNvSpPr txBox="1"/>
          <p:nvPr/>
        </p:nvSpPr>
        <p:spPr>
          <a:xfrm>
            <a:off x="920750" y="8997950"/>
            <a:ext cx="661988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171450" indent="-171450" algn="l" defTabSz="685800" rtl="0" eaLnBrk="0" fontAlgn="base" hangingPunct="0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914400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1200" b="1" dirty="0"/>
              <a:t>bottom</a:t>
            </a:r>
            <a:endParaRPr lang="en-US" altLang="zh-CN" sz="1200" b="1" dirty="0"/>
          </a:p>
        </p:txBody>
      </p:sp>
      <p:pic>
        <p:nvPicPr>
          <p:cNvPr id="5141" name="图片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7825" y="4454525"/>
            <a:ext cx="2016125" cy="17303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4" name="表格 3"/>
          <p:cNvGraphicFramePr/>
          <p:nvPr>
            <p:custDataLst>
              <p:tags r:id="rId1"/>
            </p:custDataLst>
          </p:nvPr>
        </p:nvGraphicFramePr>
        <p:xfrm>
          <a:off x="39686" y="1041717"/>
          <a:ext cx="6690995" cy="304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2425"/>
                <a:gridCol w="1159510"/>
                <a:gridCol w="523240"/>
                <a:gridCol w="488315"/>
                <a:gridCol w="2374265"/>
                <a:gridCol w="994410"/>
                <a:gridCol w="798830"/>
              </a:tblGrid>
              <a:tr h="254000">
                <a:tc>
                  <a:txBody>
                    <a:bodyPr/>
                    <a:lstStyle/>
                    <a:p>
                      <a:pPr algn="ctr" defTabSz="914400">
                        <a:buNone/>
                      </a:pPr>
                      <a:r>
                        <a:rPr lang="en-US" altLang="zh-CN" sz="1100" b="0">
                          <a:ln w="10160">
                            <a:solidFill>
                              <a:schemeClr val="bg1"/>
                            </a:solidFill>
                            <a:prstDash val="solid"/>
                          </a:ln>
                          <a:solidFill>
                            <a:schemeClr val="bg1"/>
                          </a:solidFill>
                          <a:effectLst>
                            <a:outerShdw blurRad="38100" dist="22860" dir="5400000" algn="tl" rotWithShape="0">
                              <a:srgbClr val="000000">
                                <a:alpha val="30000"/>
                              </a:srgbClr>
                            </a:outerShdw>
                          </a:effectLst>
                        </a:rPr>
                        <a:t>S/N</a:t>
                      </a:r>
                      <a:endParaRPr lang="en-US" altLang="zh-CN" sz="1100" b="0">
                        <a:ln w="10160">
                          <a:solidFill>
                            <a:schemeClr val="bg1"/>
                          </a:solidFill>
                          <a:prstDash val="solid"/>
                        </a:ln>
                        <a:solidFill>
                          <a:schemeClr val="bg1"/>
                        </a:solidFill>
                        <a:effectLst>
                          <a:outerShdw blurRad="38100" dist="22860" dir="5400000" algn="tl" rotWithShape="0">
                            <a:srgbClr val="000000">
                              <a:alpha val="30000"/>
                            </a:srgbClr>
                          </a:outerShdw>
                        </a:effectLst>
                      </a:endParaRPr>
                    </a:p>
                  </a:txBody>
                  <a:tcPr marL="0" marR="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914400">
                        <a:buNone/>
                      </a:pPr>
                      <a:r>
                        <a:rPr lang="en-US" altLang="zh-CN" sz="1100" b="0">
                          <a:ln w="10160">
                            <a:solidFill>
                              <a:schemeClr val="bg1"/>
                            </a:solidFill>
                            <a:prstDash val="solid"/>
                          </a:ln>
                          <a:solidFill>
                            <a:schemeClr val="bg1"/>
                          </a:solidFill>
                          <a:effectLst>
                            <a:outerShdw blurRad="38100" dist="22860" dir="5400000" algn="tl" rotWithShape="0">
                              <a:srgbClr val="000000">
                                <a:alpha val="30000"/>
                              </a:srgbClr>
                            </a:outerShdw>
                          </a:effectLst>
                        </a:rPr>
                        <a:t>Specification</a:t>
                      </a:r>
                      <a:endParaRPr lang="en-US" altLang="zh-CN" sz="1100" b="0">
                        <a:ln w="10160">
                          <a:solidFill>
                            <a:schemeClr val="bg1"/>
                          </a:solidFill>
                          <a:prstDash val="solid"/>
                        </a:ln>
                        <a:solidFill>
                          <a:schemeClr val="bg1"/>
                        </a:solidFill>
                        <a:effectLst>
                          <a:outerShdw blurRad="38100" dist="22860" dir="5400000" algn="tl" rotWithShape="0">
                            <a:srgbClr val="000000">
                              <a:alpha val="30000"/>
                            </a:srgbClr>
                          </a:outerShdw>
                        </a:effectLst>
                      </a:endParaRPr>
                    </a:p>
                  </a:txBody>
                  <a:tcPr marL="0" marR="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914400">
                        <a:buNone/>
                      </a:pPr>
                      <a:r>
                        <a:rPr lang="en-US" altLang="zh-CN" sz="1100" b="0">
                          <a:ln w="10160">
                            <a:solidFill>
                              <a:schemeClr val="bg1"/>
                            </a:solidFill>
                            <a:prstDash val="solid"/>
                          </a:ln>
                          <a:solidFill>
                            <a:schemeClr val="bg1"/>
                          </a:solidFill>
                          <a:effectLst>
                            <a:outerShdw blurRad="38100" dist="22860" dir="5400000" algn="tl" rotWithShape="0">
                              <a:srgbClr val="000000">
                                <a:alpha val="30000"/>
                              </a:srgbClr>
                            </a:outerShdw>
                          </a:effectLst>
                        </a:rPr>
                        <a:t>Quantity</a:t>
                      </a:r>
                      <a:endParaRPr lang="en-US" altLang="zh-CN" sz="1100" b="0">
                        <a:ln w="10160">
                          <a:solidFill>
                            <a:schemeClr val="bg1"/>
                          </a:solidFill>
                          <a:prstDash val="solid"/>
                        </a:ln>
                        <a:solidFill>
                          <a:schemeClr val="bg1"/>
                        </a:solidFill>
                        <a:effectLst>
                          <a:outerShdw blurRad="38100" dist="22860" dir="5400000" algn="tl" rotWithShape="0">
                            <a:srgbClr val="000000">
                              <a:alpha val="30000"/>
                            </a:srgbClr>
                          </a:outerShdw>
                        </a:effectLst>
                      </a:endParaRPr>
                    </a:p>
                  </a:txBody>
                  <a:tcPr marL="0" marR="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914400">
                        <a:buNone/>
                      </a:pPr>
                      <a:r>
                        <a:rPr lang="en-US" altLang="zh-CN" sz="1100" b="0">
                          <a:ln w="10160">
                            <a:solidFill>
                              <a:schemeClr val="bg1"/>
                            </a:solidFill>
                            <a:prstDash val="solid"/>
                          </a:ln>
                          <a:solidFill>
                            <a:schemeClr val="bg1"/>
                          </a:solidFill>
                          <a:effectLst>
                            <a:outerShdw blurRad="38100" dist="22860" dir="5400000" algn="tl" rotWithShape="0">
                              <a:srgbClr val="000000">
                                <a:alpha val="30000"/>
                              </a:srgbClr>
                            </a:outerShdw>
                          </a:effectLst>
                        </a:rPr>
                        <a:t>Unit</a:t>
                      </a:r>
                      <a:endParaRPr lang="en-US" altLang="zh-CN" sz="1100" b="0">
                        <a:ln w="10160">
                          <a:solidFill>
                            <a:schemeClr val="bg1"/>
                          </a:solidFill>
                          <a:prstDash val="solid"/>
                        </a:ln>
                        <a:solidFill>
                          <a:schemeClr val="bg1"/>
                        </a:solidFill>
                        <a:effectLst>
                          <a:outerShdw blurRad="38100" dist="22860" dir="5400000" algn="tl" rotWithShape="0">
                            <a:srgbClr val="000000">
                              <a:alpha val="30000"/>
                            </a:srgbClr>
                          </a:outerShdw>
                        </a:effectLst>
                      </a:endParaRPr>
                    </a:p>
                  </a:txBody>
                  <a:tcPr marL="0" marR="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914400">
                        <a:buNone/>
                      </a:pPr>
                      <a:r>
                        <a:rPr lang="en-US" altLang="zh-CN" sz="1100" b="0">
                          <a:ln w="10160">
                            <a:solidFill>
                              <a:schemeClr val="bg1"/>
                            </a:solidFill>
                            <a:prstDash val="solid"/>
                          </a:ln>
                          <a:solidFill>
                            <a:schemeClr val="bg1"/>
                          </a:solidFill>
                          <a:effectLst>
                            <a:outerShdw blurRad="38100" dist="22860" dir="5400000" algn="tl" rotWithShape="0">
                              <a:srgbClr val="000000">
                                <a:alpha val="30000"/>
                              </a:srgbClr>
                            </a:outerShdw>
                          </a:effectLst>
                        </a:rPr>
                        <a:t>Material</a:t>
                      </a:r>
                      <a:endParaRPr lang="en-US" altLang="zh-CN" sz="1100" b="0">
                        <a:ln w="10160">
                          <a:solidFill>
                            <a:schemeClr val="bg1"/>
                          </a:solidFill>
                          <a:prstDash val="solid"/>
                        </a:ln>
                        <a:solidFill>
                          <a:schemeClr val="bg1"/>
                        </a:solidFill>
                        <a:effectLst>
                          <a:outerShdw blurRad="38100" dist="22860" dir="5400000" algn="tl" rotWithShape="0">
                            <a:srgbClr val="000000">
                              <a:alpha val="30000"/>
                            </a:srgbClr>
                          </a:outerShdw>
                        </a:effectLst>
                      </a:endParaRPr>
                    </a:p>
                  </a:txBody>
                  <a:tcPr marL="0" marR="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914400">
                        <a:buNone/>
                      </a:pPr>
                      <a:r>
                        <a:rPr lang="en-US" altLang="zh-CN" sz="1100" b="0">
                          <a:ln w="10160">
                            <a:solidFill>
                              <a:schemeClr val="bg1"/>
                            </a:solidFill>
                            <a:prstDash val="solid"/>
                          </a:ln>
                          <a:solidFill>
                            <a:schemeClr val="bg1"/>
                          </a:solidFill>
                          <a:effectLst>
                            <a:outerShdw blurRad="38100" dist="22860" dir="5400000" algn="tl" rotWithShape="0">
                              <a:srgbClr val="000000">
                                <a:alpha val="30000"/>
                              </a:srgbClr>
                            </a:outerShdw>
                          </a:effectLst>
                        </a:rPr>
                        <a:t>Surface Finish</a:t>
                      </a:r>
                      <a:endParaRPr lang="en-US" altLang="zh-CN" sz="1100" b="0">
                        <a:ln w="10160">
                          <a:solidFill>
                            <a:schemeClr val="bg1"/>
                          </a:solidFill>
                          <a:prstDash val="solid"/>
                        </a:ln>
                        <a:solidFill>
                          <a:schemeClr val="bg1"/>
                        </a:solidFill>
                        <a:effectLst>
                          <a:outerShdw blurRad="38100" dist="22860" dir="5400000" algn="tl" rotWithShape="0">
                            <a:srgbClr val="000000">
                              <a:alpha val="30000"/>
                            </a:srgbClr>
                          </a:outerShdw>
                        </a:effectLst>
                      </a:endParaRPr>
                    </a:p>
                  </a:txBody>
                  <a:tcPr marL="0" marR="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914400">
                        <a:buNone/>
                      </a:pPr>
                      <a:r>
                        <a:rPr lang="en-US" altLang="zh-CN" sz="1100" b="0">
                          <a:ln w="10160">
                            <a:solidFill>
                              <a:schemeClr val="bg1"/>
                            </a:solidFill>
                            <a:prstDash val="solid"/>
                          </a:ln>
                          <a:solidFill>
                            <a:schemeClr val="bg1"/>
                          </a:solidFill>
                          <a:effectLst>
                            <a:outerShdw blurRad="38100" dist="22860" dir="5400000" algn="tl" rotWithShape="0">
                              <a:srgbClr val="000000">
                                <a:alpha val="30000"/>
                              </a:srgbClr>
                            </a:outerShdw>
                          </a:effectLst>
                        </a:rPr>
                        <a:t>Remark</a:t>
                      </a:r>
                      <a:endParaRPr lang="en-US" altLang="zh-CN" sz="1100" b="0">
                        <a:ln w="10160">
                          <a:solidFill>
                            <a:schemeClr val="bg1"/>
                          </a:solidFill>
                          <a:prstDash val="solid"/>
                        </a:ln>
                        <a:solidFill>
                          <a:schemeClr val="bg1"/>
                        </a:solidFill>
                        <a:effectLst>
                          <a:outerShdw blurRad="38100" dist="22860" dir="5400000" algn="tl" rotWithShape="0">
                            <a:srgbClr val="000000">
                              <a:alpha val="30000"/>
                            </a:srgbClr>
                          </a:outerShdw>
                        </a:effectLst>
                      </a:endParaRPr>
                    </a:p>
                  </a:txBody>
                  <a:tcPr marL="0" marR="0" marT="0" marB="0" anchor="ctr">
                    <a:solidFill>
                      <a:srgbClr val="0070C0"/>
                    </a:solidFill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Mounting profile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  <a:sym typeface="+mn-ea"/>
                        </a:rPr>
                        <a:t>Piece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  <a:sym typeface="+mn-ea"/>
                        </a:rPr>
                        <a:t>Coated Zinc plate t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  <a:sym typeface="+mn-ea"/>
                        </a:rPr>
                        <a:t>1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  <a:sym typeface="+mn-ea"/>
                        </a:rPr>
                        <a:t>.0</a:t>
                      </a:r>
                      <a:endParaRPr lang="zh-CN" altLang="en-US" sz="1200" b="0" dirty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  <a:sym typeface="+mn-ea"/>
                        </a:rPr>
                        <a:t>Coated Zinc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with U mark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  <a:endParaRPr lang="en-US" altLang="zh-CN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Frame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Piece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SPCC cold rolled steel t</a:t>
                      </a:r>
                      <a:r>
                        <a:rPr lang="en-US" altLang="zh-CN" sz="1200" b="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r>
                        <a:rPr lang="zh-CN" altLang="en-US" sz="1200" b="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.</a:t>
                      </a: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8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Powder coated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  <a:endParaRPr lang="en-US" altLang="zh-CN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Side panel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Piece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SPCC cold rolled steel t0.</a:t>
                      </a: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  <a:endParaRPr lang="en-US" altLang="zh-CN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Powder coated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  <a:endParaRPr lang="en-US" altLang="zh-CN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Top cover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Piece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SPCC cold rolled steel t0.</a:t>
                      </a: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  <a:endParaRPr lang="en-US" altLang="zh-CN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Powder coated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  <a:endParaRPr lang="en-US" altLang="zh-CN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Bottom panel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  <a:sym typeface="+mn-ea"/>
                        </a:rPr>
                        <a:t>Piece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  <a:sym typeface="+mn-ea"/>
                        </a:rPr>
                        <a:t>SPCC cold rolled steel t0</a:t>
                      </a:r>
                      <a:r>
                        <a:rPr lang="en-US" altLang="zh-CN" sz="12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  <a:sym typeface="+mn-ea"/>
                        </a:rPr>
                        <a:t>.6</a:t>
                      </a:r>
                      <a:endParaRPr lang="en-US" altLang="zh-CN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  <a:sym typeface="+mn-ea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  <a:sym typeface="+mn-ea"/>
                        </a:rPr>
                        <a:t>Powder coated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  <a:endParaRPr lang="en-US" altLang="zh-CN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Rear panel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Piece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SPCC cold rolled steel t0.</a:t>
                      </a: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  <a:endParaRPr lang="en-US" altLang="zh-CN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Powder coated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7</a:t>
                      </a:r>
                      <a:endParaRPr lang="en-US" altLang="zh-CN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Front door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Piece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5MM toughened glass door/SPCC t</a:t>
                      </a: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.</a:t>
                      </a: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8</a:t>
                      </a:r>
                      <a:endParaRPr lang="en-US" altLang="zh-CN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Powder coated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8</a:t>
                      </a:r>
                      <a:endParaRPr lang="en-US" altLang="zh-CN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Lock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Piece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Steel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  <a:sym typeface="+mn-ea"/>
                        </a:rPr>
                        <a:t>Color Zinc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with 2 keys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9</a:t>
                      </a:r>
                      <a:endParaRPr lang="en-US" altLang="zh-CN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M6 Square nut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12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Piece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Steel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Color Zinc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10</a:t>
                      </a:r>
                      <a:endParaRPr lang="en-US" altLang="zh-CN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M6 B-head screw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12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Piece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Steel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Color Zinc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en-US" altLang="zh-CN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Allen wrench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Piece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Steel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Color Zinc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1200" b="0" dirty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表格 4"/>
          <p:cNvGraphicFramePr/>
          <p:nvPr>
            <p:custDataLst>
              <p:tags r:id="rId2"/>
            </p:custDataLst>
          </p:nvPr>
        </p:nvGraphicFramePr>
        <p:xfrm>
          <a:off x="49847" y="4580254"/>
          <a:ext cx="6691630" cy="35934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1575"/>
                <a:gridCol w="756285"/>
                <a:gridCol w="756285"/>
                <a:gridCol w="756920"/>
                <a:gridCol w="756285"/>
                <a:gridCol w="1742440"/>
                <a:gridCol w="751840"/>
              </a:tblGrid>
              <a:tr h="31560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100" b="0">
                          <a:ln w="10160">
                            <a:solidFill>
                              <a:schemeClr val="bg1"/>
                            </a:solidFill>
                            <a:prstDash val="solid"/>
                          </a:ln>
                          <a:solidFill>
                            <a:schemeClr val="bg1"/>
                          </a:solidFill>
                          <a:effectLst>
                            <a:outerShdw blurRad="38100" dist="22860" dir="5400000" algn="tl" rotWithShape="0">
                              <a:srgbClr val="000000">
                                <a:alpha val="30000"/>
                              </a:srgbClr>
                            </a:outerShdw>
                          </a:effectLst>
                        </a:rPr>
                        <a:t>Model No.</a:t>
                      </a:r>
                      <a:endParaRPr lang="en-US" altLang="zh-CN" sz="1100" b="0">
                        <a:ln w="10160">
                          <a:solidFill>
                            <a:schemeClr val="bg1"/>
                          </a:solidFill>
                          <a:prstDash val="solid"/>
                        </a:ln>
                        <a:solidFill>
                          <a:schemeClr val="bg1"/>
                        </a:solidFill>
                        <a:effectLst>
                          <a:outerShdw blurRad="38100" dist="22860" dir="5400000" algn="tl" rotWithShape="0">
                            <a:srgbClr val="000000">
                              <a:alpha val="30000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100" b="0">
                          <a:ln w="10160">
                            <a:solidFill>
                              <a:schemeClr val="bg1"/>
                            </a:solidFill>
                            <a:prstDash val="solid"/>
                          </a:ln>
                          <a:solidFill>
                            <a:schemeClr val="bg1"/>
                          </a:solidFill>
                          <a:effectLst>
                            <a:outerShdw blurRad="38100" dist="22860" dir="5400000" algn="tl" rotWithShape="0">
                              <a:srgbClr val="000000">
                                <a:alpha val="30000"/>
                              </a:srgbClr>
                            </a:outerShdw>
                          </a:effectLst>
                        </a:rPr>
                        <a:t>Capacity</a:t>
                      </a:r>
                      <a:endParaRPr lang="en-US" altLang="zh-CN" sz="1100" b="0">
                        <a:ln w="10160">
                          <a:solidFill>
                            <a:schemeClr val="bg1"/>
                          </a:solidFill>
                          <a:prstDash val="solid"/>
                        </a:ln>
                        <a:solidFill>
                          <a:schemeClr val="bg1"/>
                        </a:solidFill>
                        <a:effectLst>
                          <a:outerShdw blurRad="38100" dist="22860" dir="5400000" algn="tl" rotWithShape="0">
                            <a:srgbClr val="000000">
                              <a:alpha val="30000"/>
                            </a:srgbClr>
                          </a:outerShdw>
                        </a:effectLst>
                      </a:endParaRPr>
                    </a:p>
                  </a:txBody>
                  <a:tcPr marL="0" marR="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100" b="0">
                          <a:ln w="10160">
                            <a:solidFill>
                              <a:schemeClr val="bg1"/>
                            </a:solidFill>
                            <a:prstDash val="solid"/>
                          </a:ln>
                          <a:solidFill>
                            <a:schemeClr val="bg1"/>
                          </a:solidFill>
                          <a:effectLst>
                            <a:outerShdw blurRad="38100" dist="22860" dir="5400000" algn="tl" rotWithShape="0">
                              <a:srgbClr val="000000">
                                <a:alpha val="30000"/>
                              </a:srgbClr>
                            </a:outerShdw>
                          </a:effectLst>
                        </a:rPr>
                        <a:t>Width</a:t>
                      </a:r>
                      <a:endParaRPr lang="en-US" altLang="zh-CN" sz="1100" b="0">
                        <a:ln w="10160">
                          <a:solidFill>
                            <a:schemeClr val="bg1"/>
                          </a:solidFill>
                          <a:prstDash val="solid"/>
                        </a:ln>
                        <a:solidFill>
                          <a:schemeClr val="bg1"/>
                        </a:solidFill>
                        <a:effectLst>
                          <a:outerShdw blurRad="38100" dist="22860" dir="5400000" algn="tl" rotWithShape="0">
                            <a:srgbClr val="000000">
                              <a:alpha val="30000"/>
                            </a:srgbClr>
                          </a:outerShdw>
                        </a:effectLst>
                      </a:endParaRPr>
                    </a:p>
                  </a:txBody>
                  <a:tcPr marL="0" marR="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100" b="0">
                          <a:ln w="10160">
                            <a:solidFill>
                              <a:schemeClr val="bg1"/>
                            </a:solidFill>
                            <a:prstDash val="solid"/>
                          </a:ln>
                          <a:solidFill>
                            <a:schemeClr val="bg1"/>
                          </a:solidFill>
                          <a:effectLst>
                            <a:outerShdw blurRad="38100" dist="22860" dir="5400000" algn="tl" rotWithShape="0">
                              <a:srgbClr val="000000">
                                <a:alpha val="30000"/>
                              </a:srgbClr>
                            </a:outerShdw>
                          </a:effectLst>
                        </a:rPr>
                        <a:t>Depth</a:t>
                      </a:r>
                      <a:endParaRPr lang="en-US" altLang="zh-CN" sz="1100" b="0">
                        <a:ln w="10160">
                          <a:solidFill>
                            <a:schemeClr val="bg1"/>
                          </a:solidFill>
                          <a:prstDash val="solid"/>
                        </a:ln>
                        <a:solidFill>
                          <a:schemeClr val="bg1"/>
                        </a:solidFill>
                        <a:effectLst>
                          <a:outerShdw blurRad="38100" dist="22860" dir="5400000" algn="tl" rotWithShape="0">
                            <a:srgbClr val="000000">
                              <a:alpha val="30000"/>
                            </a:srgbClr>
                          </a:outerShdw>
                        </a:effectLst>
                      </a:endParaRPr>
                    </a:p>
                  </a:txBody>
                  <a:tcPr marL="0" marR="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100" b="0">
                          <a:ln w="10160">
                            <a:solidFill>
                              <a:schemeClr val="bg1"/>
                            </a:solidFill>
                            <a:prstDash val="solid"/>
                          </a:ln>
                          <a:solidFill>
                            <a:schemeClr val="bg1"/>
                          </a:solidFill>
                          <a:effectLst>
                            <a:outerShdw blurRad="38100" dist="22860" dir="5400000" algn="tl" rotWithShape="0">
                              <a:srgbClr val="000000">
                                <a:alpha val="30000"/>
                              </a:srgbClr>
                            </a:outerShdw>
                          </a:effectLst>
                        </a:rPr>
                        <a:t>Height</a:t>
                      </a:r>
                      <a:endParaRPr lang="en-US" altLang="zh-CN" sz="1100" b="0">
                        <a:ln w="10160">
                          <a:solidFill>
                            <a:schemeClr val="bg1"/>
                          </a:solidFill>
                          <a:prstDash val="solid"/>
                        </a:ln>
                        <a:solidFill>
                          <a:schemeClr val="bg1"/>
                        </a:solidFill>
                        <a:effectLst>
                          <a:outerShdw blurRad="38100" dist="22860" dir="5400000" algn="tl" rotWithShape="0">
                            <a:srgbClr val="000000">
                              <a:alpha val="30000"/>
                            </a:srgbClr>
                          </a:outerShdw>
                        </a:effectLst>
                      </a:endParaRPr>
                    </a:p>
                  </a:txBody>
                  <a:tcPr marL="0" marR="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100" b="0">
                          <a:ln w="10160">
                            <a:solidFill>
                              <a:schemeClr val="bg1"/>
                            </a:solidFill>
                            <a:prstDash val="solid"/>
                          </a:ln>
                          <a:solidFill>
                            <a:schemeClr val="bg1"/>
                          </a:solidFill>
                          <a:effectLst>
                            <a:outerShdw blurRad="38100" dist="22860" dir="5400000" algn="tl" rotWithShape="0">
                              <a:srgbClr val="000000">
                                <a:alpha val="30000"/>
                              </a:srgbClr>
                            </a:outerShdw>
                          </a:effectLst>
                        </a:rPr>
                        <a:t>Packing dimension</a:t>
                      </a:r>
                      <a:endParaRPr lang="en-US" altLang="zh-CN" sz="1100" b="0">
                        <a:ln w="10160">
                          <a:solidFill>
                            <a:schemeClr val="bg1"/>
                          </a:solidFill>
                          <a:prstDash val="solid"/>
                        </a:ln>
                        <a:solidFill>
                          <a:schemeClr val="bg1"/>
                        </a:solidFill>
                        <a:effectLst>
                          <a:outerShdw blurRad="38100" dist="22860" dir="5400000" algn="tl" rotWithShape="0">
                            <a:srgbClr val="000000">
                              <a:alpha val="30000"/>
                            </a:srgbClr>
                          </a:outerShdw>
                        </a:effectLst>
                      </a:endParaRPr>
                    </a:p>
                  </a:txBody>
                  <a:tcPr marL="0" marR="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100" b="0">
                          <a:ln w="10160">
                            <a:solidFill>
                              <a:schemeClr val="bg1"/>
                            </a:solidFill>
                            <a:prstDash val="solid"/>
                          </a:ln>
                          <a:solidFill>
                            <a:schemeClr val="bg1"/>
                          </a:solidFill>
                          <a:effectLst>
                            <a:outerShdw blurRad="38100" dist="22860" dir="5400000" algn="tl" rotWithShape="0">
                              <a:srgbClr val="000000">
                                <a:alpha val="30000"/>
                              </a:srgbClr>
                            </a:outerShdw>
                          </a:effectLst>
                        </a:rPr>
                        <a:t>Volume</a:t>
                      </a:r>
                      <a:endParaRPr lang="en-US" altLang="zh-CN" sz="1100" b="0">
                        <a:ln w="10160">
                          <a:solidFill>
                            <a:schemeClr val="bg1"/>
                          </a:solidFill>
                          <a:prstDash val="solid"/>
                        </a:ln>
                        <a:solidFill>
                          <a:schemeClr val="bg1"/>
                        </a:solidFill>
                        <a:effectLst>
                          <a:outerShdw blurRad="38100" dist="22860" dir="5400000" algn="tl" rotWithShape="0">
                            <a:srgbClr val="000000">
                              <a:alpha val="30000"/>
                            </a:srgbClr>
                          </a:outerShdw>
                        </a:effectLst>
                      </a:endParaRPr>
                    </a:p>
                  </a:txBody>
                  <a:tcPr marL="0" marR="0" marT="0" marB="0" anchor="ctr">
                    <a:solidFill>
                      <a:srgbClr val="0070C0"/>
                    </a:solidFill>
                  </a:tcPr>
                </a:tc>
              </a:tr>
              <a:tr h="245114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zh-CN" altLang="en-US" sz="1100" b="0">
                        <a:solidFill>
                          <a:srgbClr val="DEEBF7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100" b="0">
                          <a:ln w="10160">
                            <a:solidFill>
                              <a:schemeClr val="bg1"/>
                            </a:solidFill>
                            <a:prstDash val="solid"/>
                          </a:ln>
                          <a:solidFill>
                            <a:srgbClr val="DEEBF7"/>
                          </a:solidFill>
                          <a:effectLst>
                            <a:outerShdw blurRad="38100" dist="22860" dir="5400000" algn="tl" rotWithShape="0">
                              <a:srgbClr val="000000">
                                <a:alpha val="30000"/>
                              </a:srgbClr>
                            </a:outerShdw>
                          </a:effectLst>
                        </a:rPr>
                        <a:t>(U)</a:t>
                      </a:r>
                      <a:endParaRPr lang="en-US" altLang="zh-CN" sz="1100" b="0">
                        <a:ln w="10160">
                          <a:solidFill>
                            <a:schemeClr val="bg1"/>
                          </a:solidFill>
                          <a:prstDash val="solid"/>
                        </a:ln>
                        <a:solidFill>
                          <a:srgbClr val="DEEBF7"/>
                        </a:solidFill>
                        <a:effectLst>
                          <a:outerShdw blurRad="38100" dist="22860" dir="5400000" algn="tl" rotWithShape="0">
                            <a:srgbClr val="000000">
                              <a:alpha val="30000"/>
                            </a:srgbClr>
                          </a:outerShdw>
                        </a:effectLst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100" b="0">
                          <a:ln w="10160">
                            <a:solidFill>
                              <a:schemeClr val="bg1"/>
                            </a:solidFill>
                            <a:prstDash val="solid"/>
                          </a:ln>
                          <a:solidFill>
                            <a:srgbClr val="DEEBF7"/>
                          </a:solidFill>
                          <a:effectLst>
                            <a:outerShdw blurRad="38100" dist="22860" dir="5400000" algn="tl" rotWithShape="0">
                              <a:srgbClr val="000000">
                                <a:alpha val="30000"/>
                              </a:srgbClr>
                            </a:outerShdw>
                          </a:effectLst>
                        </a:rPr>
                        <a:t>(mm)</a:t>
                      </a:r>
                      <a:endParaRPr lang="en-US" altLang="zh-CN" sz="1100" b="0">
                        <a:ln w="10160">
                          <a:solidFill>
                            <a:schemeClr val="bg1"/>
                          </a:solidFill>
                          <a:prstDash val="solid"/>
                        </a:ln>
                        <a:solidFill>
                          <a:srgbClr val="DEEBF7"/>
                        </a:solidFill>
                        <a:effectLst>
                          <a:outerShdw blurRad="38100" dist="22860" dir="5400000" algn="tl" rotWithShape="0">
                            <a:srgbClr val="000000">
                              <a:alpha val="30000"/>
                            </a:srgbClr>
                          </a:outerShdw>
                        </a:effectLst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100" b="0">
                          <a:ln w="10160">
                            <a:solidFill>
                              <a:schemeClr val="bg1"/>
                            </a:solidFill>
                            <a:prstDash val="solid"/>
                          </a:ln>
                          <a:solidFill>
                            <a:srgbClr val="DEEBF7"/>
                          </a:solidFill>
                          <a:effectLst>
                            <a:outerShdw blurRad="38100" dist="22860" dir="5400000" algn="tl" rotWithShape="0">
                              <a:srgbClr val="000000">
                                <a:alpha val="30000"/>
                              </a:srgbClr>
                            </a:outerShdw>
                          </a:effectLst>
                        </a:rPr>
                        <a:t>(mm)</a:t>
                      </a:r>
                      <a:endParaRPr lang="en-US" altLang="zh-CN" sz="1100" b="0">
                        <a:ln w="10160">
                          <a:solidFill>
                            <a:schemeClr val="bg1"/>
                          </a:solidFill>
                          <a:prstDash val="solid"/>
                        </a:ln>
                        <a:solidFill>
                          <a:srgbClr val="DEEBF7"/>
                        </a:solidFill>
                        <a:effectLst>
                          <a:outerShdw blurRad="38100" dist="22860" dir="5400000" algn="tl" rotWithShape="0">
                            <a:srgbClr val="000000">
                              <a:alpha val="30000"/>
                            </a:srgbClr>
                          </a:outerShdw>
                        </a:effectLst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100" b="0">
                          <a:ln w="10160">
                            <a:solidFill>
                              <a:schemeClr val="bg1"/>
                            </a:solidFill>
                            <a:prstDash val="solid"/>
                          </a:ln>
                          <a:solidFill>
                            <a:srgbClr val="DEEBF7"/>
                          </a:solidFill>
                          <a:effectLst>
                            <a:outerShdw blurRad="38100" dist="22860" dir="5400000" algn="tl" rotWithShape="0">
                              <a:srgbClr val="000000">
                                <a:alpha val="30000"/>
                              </a:srgbClr>
                            </a:outerShdw>
                          </a:effectLst>
                        </a:rPr>
                        <a:t>(mm)</a:t>
                      </a:r>
                      <a:endParaRPr lang="en-US" altLang="zh-CN" sz="1100" b="0">
                        <a:ln w="10160">
                          <a:solidFill>
                            <a:schemeClr val="bg1"/>
                          </a:solidFill>
                          <a:prstDash val="solid"/>
                        </a:ln>
                        <a:solidFill>
                          <a:srgbClr val="DEEBF7"/>
                        </a:solidFill>
                        <a:effectLst>
                          <a:outerShdw blurRad="38100" dist="22860" dir="5400000" algn="tl" rotWithShape="0">
                            <a:srgbClr val="000000">
                              <a:alpha val="30000"/>
                            </a:srgbClr>
                          </a:outerShdw>
                        </a:effectLst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100" b="0">
                          <a:ln w="10160">
                            <a:solidFill>
                              <a:schemeClr val="bg1"/>
                            </a:solidFill>
                            <a:prstDash val="solid"/>
                          </a:ln>
                          <a:solidFill>
                            <a:srgbClr val="DEEBF7"/>
                          </a:solidFill>
                          <a:effectLst>
                            <a:outerShdw blurRad="38100" dist="22860" dir="5400000" algn="tl" rotWithShape="0">
                              <a:srgbClr val="000000">
                                <a:alpha val="30000"/>
                              </a:srgbClr>
                            </a:outerShdw>
                          </a:effectLst>
                        </a:rPr>
                        <a:t>(mm)</a:t>
                      </a:r>
                      <a:endParaRPr lang="en-US" altLang="zh-CN" sz="1100" b="0">
                        <a:ln w="10160">
                          <a:solidFill>
                            <a:schemeClr val="bg1"/>
                          </a:solidFill>
                          <a:prstDash val="solid"/>
                        </a:ln>
                        <a:solidFill>
                          <a:srgbClr val="DEEBF7"/>
                        </a:solidFill>
                        <a:effectLst>
                          <a:outerShdw blurRad="38100" dist="22860" dir="5400000" algn="tl" rotWithShape="0">
                            <a:srgbClr val="000000">
                              <a:alpha val="30000"/>
                            </a:srgbClr>
                          </a:outerShdw>
                        </a:effectLst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100" b="0">
                          <a:ln w="10160">
                            <a:solidFill>
                              <a:schemeClr val="bg1"/>
                            </a:solidFill>
                            <a:prstDash val="solid"/>
                          </a:ln>
                          <a:solidFill>
                            <a:srgbClr val="DEEBF7"/>
                          </a:solidFill>
                          <a:effectLst>
                            <a:outerShdw blurRad="38100" dist="22860" dir="5400000" algn="tl" rotWithShape="0">
                              <a:srgbClr val="000000">
                                <a:alpha val="30000"/>
                              </a:srgbClr>
                            </a:outerShdw>
                          </a:effectLst>
                        </a:rPr>
                        <a:t>(CBM)</a:t>
                      </a:r>
                      <a:endParaRPr lang="en-US" altLang="zh-CN" sz="1100" b="0">
                        <a:ln w="10160">
                          <a:solidFill>
                            <a:schemeClr val="bg1"/>
                          </a:solidFill>
                          <a:prstDash val="solid"/>
                        </a:ln>
                        <a:solidFill>
                          <a:srgbClr val="DEEBF7"/>
                        </a:solidFill>
                        <a:effectLst>
                          <a:outerShdw blurRad="38100" dist="22860" dir="5400000" algn="tl" rotWithShape="0">
                            <a:srgbClr val="000000">
                              <a:alpha val="30000"/>
                            </a:srgbClr>
                          </a:outerShdw>
                        </a:effectLst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52681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200" b="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WB.6404</a:t>
                      </a:r>
                      <a:endParaRPr lang="zh-CN" altLang="en-US" sz="1200" b="0" dirty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600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450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280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635*485*160</a:t>
                      </a:r>
                      <a:endParaRPr lang="en-US" altLang="zh-CN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0.049 </a:t>
                      </a:r>
                      <a:endParaRPr lang="en-US" altLang="zh-CN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2734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WB.6604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600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cPr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635*635*230</a:t>
                      </a:r>
                      <a:endParaRPr lang="en-US" altLang="zh-CN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0.093 </a:t>
                      </a:r>
                      <a:endParaRPr lang="en-US" altLang="zh-CN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2734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200" b="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WB.6406</a:t>
                      </a:r>
                      <a:endParaRPr lang="zh-CN" altLang="en-US" sz="1200" b="0" dirty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200" b="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  <a:endParaRPr lang="zh-CN" altLang="en-US" sz="1200" b="0" dirty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600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450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368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635*485*</a:t>
                      </a: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160</a:t>
                      </a:r>
                      <a:endParaRPr lang="en-US" altLang="zh-CN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2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  <a:sym typeface="+mn-ea"/>
                        </a:rPr>
                        <a:t>0.049</a:t>
                      </a:r>
                      <a:endParaRPr lang="en-US" altLang="zh-CN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  <a:sym typeface="+mn-ea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52734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WB.6606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600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vMerge="1">
                  <a:tcPr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635*635*230</a:t>
                      </a:r>
                      <a:endParaRPr lang="en-US" altLang="zh-CN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0.093 </a:t>
                      </a:r>
                      <a:endParaRPr lang="en-US" altLang="zh-CN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52734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WB.6409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9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600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450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501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635*485*235</a:t>
                      </a:r>
                      <a:endParaRPr lang="en-US" altLang="zh-CN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0.072 </a:t>
                      </a:r>
                      <a:endParaRPr lang="en-US" altLang="zh-CN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2734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WB.6609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600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cPr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635*635*231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0.093 </a:t>
                      </a:r>
                      <a:endParaRPr lang="en-US" altLang="zh-CN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2734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WB.6412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12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600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450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635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665*595*236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0.093 </a:t>
                      </a:r>
                      <a:endParaRPr lang="en-US" altLang="zh-CN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52734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WB.6612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600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vMerge="1">
                  <a:tcPr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zh-CN" altLang="en-US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665*635*231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2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0.098 </a:t>
                      </a:r>
                      <a:endParaRPr lang="en-US" altLang="zh-CN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表格 5"/>
          <p:cNvGraphicFramePr/>
          <p:nvPr/>
        </p:nvGraphicFramePr>
        <p:xfrm>
          <a:off x="39687" y="8541702"/>
          <a:ext cx="1931670" cy="10344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5835"/>
                <a:gridCol w="965835"/>
              </a:tblGrid>
              <a:tr h="29718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200" b="0">
                          <a:ln w="10160">
                            <a:solidFill>
                              <a:schemeClr val="bg1"/>
                            </a:solidFill>
                            <a:prstDash val="solid"/>
                          </a:ln>
                          <a:solidFill>
                            <a:schemeClr val="bg1"/>
                          </a:solidFill>
                          <a:effectLst>
                            <a:outerShdw blurRad="38100" dist="22860" dir="5400000" algn="tl" rotWithShape="0">
                              <a:srgbClr val="000000">
                                <a:alpha val="30000"/>
                              </a:srgbClr>
                            </a:outerShdw>
                          </a:effectLst>
                        </a:rPr>
                        <a:t>RAL9004</a:t>
                      </a:r>
                      <a:endParaRPr lang="en-US" altLang="zh-CN" sz="1200" b="0">
                        <a:ln w="10160">
                          <a:solidFill>
                            <a:schemeClr val="bg1"/>
                          </a:solidFill>
                          <a:prstDash val="solid"/>
                        </a:ln>
                        <a:solidFill>
                          <a:schemeClr val="bg1"/>
                        </a:solidFill>
                        <a:effectLst>
                          <a:outerShdw blurRad="38100" dist="22860" dir="5400000" algn="tl" rotWithShape="0">
                            <a:srgbClr val="000000">
                              <a:alpha val="30000"/>
                            </a:srgbClr>
                          </a:outerShdw>
                        </a:effectLst>
                      </a:endParaRPr>
                    </a:p>
                  </a:txBody>
                  <a:tcPr marL="0" marR="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200" b="0">
                          <a:ln w="10160">
                            <a:solidFill>
                              <a:schemeClr val="bg1"/>
                            </a:solidFill>
                            <a:prstDash val="solid"/>
                          </a:ln>
                          <a:solidFill>
                            <a:schemeClr val="bg1"/>
                          </a:solidFill>
                          <a:effectLst>
                            <a:outerShdw blurRad="38100" dist="22860" dir="5400000" algn="tl" rotWithShape="0">
                              <a:srgbClr val="000000">
                                <a:alpha val="30000"/>
                              </a:srgbClr>
                            </a:outerShdw>
                          </a:effectLst>
                        </a:rPr>
                        <a:t>RAL7035</a:t>
                      </a: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rgbClr val="0070C0"/>
                    </a:solidFill>
                  </a:tcPr>
                </a:tc>
              </a:tr>
              <a:tr h="268605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4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black</a:t>
                      </a:r>
                      <a:endParaRPr lang="en-US" altLang="zh-CN" sz="14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400" b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grey</a:t>
                      </a:r>
                      <a:endParaRPr lang="en-US" altLang="zh-CN" sz="14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68630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zh-CN" altLang="en-US" sz="1200" b="0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5" name="矩形 14"/>
          <p:cNvSpPr/>
          <p:nvPr/>
        </p:nvSpPr>
        <p:spPr>
          <a:xfrm>
            <a:off x="376238" y="9210675"/>
            <a:ext cx="276225" cy="2286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344613" y="9210675"/>
            <a:ext cx="276225" cy="2286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 220"/>
          <p:cNvSpPr/>
          <p:nvPr/>
        </p:nvSpPr>
        <p:spPr>
          <a:xfrm>
            <a:off x="49526" y="188595"/>
            <a:ext cx="4756150" cy="295275"/>
          </a:xfrm>
          <a:prstGeom prst="homePlate">
            <a:avLst/>
          </a:prstGeom>
          <a:gradFill flip="none" rotWithShape="1">
            <a:gsLst>
              <a:gs pos="26000">
                <a:srgbClr val="0070C0"/>
              </a:gs>
              <a:gs pos="96000">
                <a:schemeClr val="accent5">
                  <a:lumMod val="40000"/>
                  <a:lumOff val="60000"/>
                </a:schemeClr>
              </a:gs>
            </a:gsLst>
            <a:lin ang="2700000" scaled="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1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  <a:sym typeface="+mn-ea"/>
              </a:rPr>
              <a:t>WB Single Section Wall Mounted Cabinets</a:t>
            </a: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9526" y="4175690"/>
            <a:ext cx="1358900" cy="33718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600" b="1" i="0" u="none" strike="noStrike" kern="1200" cap="none" spc="0" normalizeH="0" baseline="0" noProof="1">
                <a:ln>
                  <a:noFill/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+mn-lt"/>
                <a:ea typeface="+mn-ea"/>
                <a:cs typeface="+mn-cs"/>
              </a:rPr>
              <a:t>Specification</a:t>
            </a:r>
            <a:endParaRPr kumimoji="0" lang="en-US" altLang="zh-CN" sz="1600" b="1" i="0" u="none" strike="noStrike" kern="1200" cap="none" spc="0" normalizeH="0" baseline="0" noProof="1">
              <a:ln>
                <a:noFill/>
              </a:ln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9369" y="636904"/>
            <a:ext cx="1363980" cy="337186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600" b="1" i="0" u="none" strike="noStrike" kern="1200" cap="none" spc="0" normalizeH="0" baseline="0" noProof="1">
                <a:ln>
                  <a:noFill/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+mn-lt"/>
                <a:ea typeface="+mn-ea"/>
                <a:cs typeface="+mn-cs"/>
              </a:rPr>
              <a:t>Main Parts</a:t>
            </a:r>
            <a:endParaRPr kumimoji="0" lang="en-US" altLang="zh-CN" sz="1600" b="1" i="0" u="none" strike="noStrike" kern="1200" cap="none" spc="0" normalizeH="0" baseline="0" noProof="1">
              <a:ln>
                <a:noFill/>
              </a:ln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9526" y="8219371"/>
            <a:ext cx="1358900" cy="27559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200" b="1" i="0" u="none" strike="noStrike" kern="1200" cap="none" spc="0" normalizeH="0" baseline="0" noProof="1">
                <a:ln>
                  <a:noFill/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+mn-lt"/>
                <a:ea typeface="+mn-ea"/>
                <a:cs typeface="+mn-cs"/>
                <a:sym typeface="+mn-ea"/>
              </a:rPr>
              <a:t>Color</a:t>
            </a:r>
            <a:endParaRPr kumimoji="0" lang="en-US" altLang="zh-CN" sz="1200" b="1" i="0" u="none" strike="noStrike" kern="1200" cap="none" spc="0" normalizeH="0" baseline="0" noProof="1">
              <a:ln>
                <a:noFill/>
              </a:ln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  <a:sym typeface="+mn-ea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UNIT_TABLE_BEAUTIFY" val="smartTable{3b3c0f91-f59d-4b2c-b759-4e09dccf3484}"/>
</p:tagLst>
</file>

<file path=ppt/tags/tag5.xml><?xml version="1.0" encoding="utf-8"?>
<p:tagLst xmlns:p="http://schemas.openxmlformats.org/presentationml/2006/main">
  <p:tag name="KSO_WM_UNIT_TABLE_BEAUTIFY" val="smartTable{22d4fd08-1bf9-4bf0-976e-48d1b8e00150}"/>
</p:tagLst>
</file>

<file path=ppt/tags/tag6.xml><?xml version="1.0" encoding="utf-8"?>
<p:tagLst xmlns:p="http://schemas.openxmlformats.org/presentationml/2006/main">
  <p:tag name="KSO_WPP_MARK_KEY" val="8eed00fd-7cd0-4860-8f14-066640f9d648"/>
  <p:tag name="COMMONDATA" val="eyJoZGlkIjoiNjlhZjEzZjc4ODViYmMxNmQ4MTFiYjM5OTI2ZGViZWMifQ==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1958</Words>
  <Application>WPS 演示</Application>
  <PresentationFormat>自定义</PresentationFormat>
  <Paragraphs>377</Paragraphs>
  <Slides>3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11" baseType="lpstr">
      <vt:lpstr>Arial</vt:lpstr>
      <vt:lpstr>宋体</vt:lpstr>
      <vt:lpstr>Wingdings</vt:lpstr>
      <vt:lpstr>Calibri</vt:lpstr>
      <vt:lpstr>Calibri Light</vt:lpstr>
      <vt:lpstr>微软雅黑</vt:lpstr>
      <vt:lpstr>Arial Unicode MS</vt:lpstr>
      <vt:lpstr>Office 主题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Karlie</cp:lastModifiedBy>
  <cp:revision>51</cp:revision>
  <dcterms:created xsi:type="dcterms:W3CDTF">2017-06-09T08:17:00Z</dcterms:created>
  <dcterms:modified xsi:type="dcterms:W3CDTF">2023-10-10T15:00:19Z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2052-12.1.0.15374</vt:lpwstr>
  </property>
  <property fmtid="{D5CDD505-2E9C-101B-9397-08002B2CF9AE}" pid="3" name="ICV">
    <vt:lpwstr>DE8810E6E2604433BC69D805F570A8AD_12</vt:lpwstr>
  </property>
</Properties>
</file>